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3" r:id="rId3"/>
    <p:sldId id="258" r:id="rId4"/>
    <p:sldId id="271" r:id="rId5"/>
    <p:sldId id="259" r:id="rId6"/>
    <p:sldId id="260" r:id="rId7"/>
    <p:sldId id="267" r:id="rId8"/>
    <p:sldId id="264" r:id="rId9"/>
    <p:sldId id="268" r:id="rId10"/>
    <p:sldId id="261" r:id="rId11"/>
    <p:sldId id="266" r:id="rId12"/>
    <p:sldId id="274" r:id="rId13"/>
    <p:sldId id="270" r:id="rId14"/>
    <p:sldId id="262" r:id="rId15"/>
    <p:sldId id="257" r:id="rId16"/>
    <p:sldId id="273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9D47"/>
    <a:srgbClr val="FF7D31"/>
    <a:srgbClr val="70C8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76"/>
    <p:restoredTop sz="86464"/>
  </p:normalViewPr>
  <p:slideViewPr>
    <p:cSldViewPr snapToGrid="0" snapToObjects="1">
      <p:cViewPr>
        <p:scale>
          <a:sx n="119" d="100"/>
          <a:sy n="119" d="100"/>
        </p:scale>
        <p:origin x="240" y="3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60BC9-DFF6-2645-A2CF-FBFE4485CA26}" type="datetimeFigureOut">
              <a:rPr lang="en-US" smtClean="0"/>
              <a:t>4/24/18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300CDD-9976-864F-B765-FD8682AD9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50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D9ED9-C940-104D-9BF7-A8B797942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89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D9ED9-C940-104D-9BF7-A8B797942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180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D9ED9-C940-104D-9BF7-A8B797942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7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D9ED9-C940-104D-9BF7-A8B797942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22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5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635000" cy="365125"/>
          </a:xfrm>
        </p:spPr>
        <p:txBody>
          <a:bodyPr/>
          <a:lstStyle/>
          <a:p>
            <a:fld id="{DE2D9ED9-C940-104D-9BF7-A8B7979422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153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D9ED9-C940-104D-9BF7-A8B7979422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630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D9ED9-C940-104D-9BF7-A8B797942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96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D9ED9-C940-104D-9BF7-A8B797942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43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D9ED9-C940-104D-9BF7-A8B797942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07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D9ED9-C940-104D-9BF7-A8B797942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45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D9ED9-C940-104D-9BF7-A8B797942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483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D9ED9-C940-104D-9BF7-A8B797942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54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356350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OpenDyslexic" charset="0"/>
                <a:ea typeface="OpenDyslexic" charset="0"/>
                <a:cs typeface="OpenDyslexic" charset="0"/>
              </a:defRPr>
            </a:lvl1pPr>
          </a:lstStyle>
          <a:p>
            <a:fld id="{DE2D9ED9-C940-104D-9BF7-A8B7979422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6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OpenDyslexic" charset="0"/>
          <a:ea typeface="OpenDyslexic" charset="0"/>
          <a:cs typeface="OpenDyslexic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OpenDyslexic" charset="0"/>
          <a:ea typeface="OpenDyslexic" charset="0"/>
          <a:cs typeface="OpenDyslexic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OpenDyslexic" charset="0"/>
          <a:ea typeface="OpenDyslexic" charset="0"/>
          <a:cs typeface="OpenDyslexic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OpenDyslexic" charset="0"/>
          <a:ea typeface="OpenDyslexic" charset="0"/>
          <a:cs typeface="OpenDyslexic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Dyslexic" charset="0"/>
          <a:ea typeface="OpenDyslexic" charset="0"/>
          <a:cs typeface="OpenDyslexic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Dyslexic" charset="0"/>
          <a:ea typeface="OpenDyslexic" charset="0"/>
          <a:cs typeface="OpenDyslexic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13538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 Algorithms to </a:t>
            </a:r>
            <a:r>
              <a:rPr lang="en-US" dirty="0" smtClean="0"/>
              <a:t>Correct Images </a:t>
            </a:r>
            <a:br>
              <a:rPr lang="en-US" dirty="0" smtClean="0"/>
            </a:br>
            <a:r>
              <a:rPr lang="en-US" dirty="0" smtClean="0"/>
              <a:t>to Help </a:t>
            </a:r>
            <a:r>
              <a:rPr lang="en-US" dirty="0"/>
              <a:t>the Color Blind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600" dirty="0" smtClean="0">
                <a:latin typeface="OpenDyslexic" charset="0"/>
                <a:ea typeface="OpenDyslexic" charset="0"/>
                <a:cs typeface="OpenDyslexic" charset="0"/>
              </a:rPr>
              <a:t>Jimmy Hickey</a:t>
            </a:r>
          </a:p>
          <a:p>
            <a:r>
              <a:rPr lang="en-US" dirty="0" smtClean="0"/>
              <a:t>Winona State University</a:t>
            </a:r>
          </a:p>
          <a:p>
            <a:r>
              <a:rPr lang="en-US" dirty="0" smtClean="0">
                <a:latin typeface="OpenDyslexic" charset="0"/>
                <a:ea typeface="OpenDyslexic" charset="0"/>
                <a:cs typeface="OpenDyslexic" charset="0"/>
              </a:rPr>
              <a:t>April 25th 2018</a:t>
            </a:r>
            <a:endParaRPr lang="en-US" dirty="0">
              <a:latin typeface="OpenDyslexic" charset="0"/>
              <a:ea typeface="OpenDyslexic" charset="0"/>
              <a:cs typeface="OpenDyslexic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5506576"/>
            <a:ext cx="3381081" cy="105222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8382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D9ED9-C940-104D-9BF7-A8B79794225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23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Correction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4204855" cy="4351338"/>
          </a:xfrm>
        </p:spPr>
        <p:txBody>
          <a:bodyPr/>
          <a:lstStyle/>
          <a:p>
            <a:r>
              <a:rPr lang="en-US" dirty="0" smtClean="0"/>
              <a:t>Color reassignment</a:t>
            </a:r>
          </a:p>
          <a:p>
            <a:r>
              <a:rPr lang="en-US" dirty="0"/>
              <a:t>Edge </a:t>
            </a:r>
            <a:r>
              <a:rPr lang="en-US" dirty="0" smtClean="0"/>
              <a:t>detection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601199" y="1276346"/>
            <a:ext cx="2590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OpenDyslexic" charset="0"/>
                <a:ea typeface="OpenDyslexic" charset="0"/>
                <a:cs typeface="OpenDyslexic" charset="0"/>
              </a:rPr>
              <a:t>http://</a:t>
            </a:r>
            <a:r>
              <a:rPr lang="en-US" sz="1000" dirty="0" err="1">
                <a:latin typeface="OpenDyslexic" charset="0"/>
                <a:ea typeface="OpenDyslexic" charset="0"/>
                <a:cs typeface="OpenDyslexic" charset="0"/>
              </a:rPr>
              <a:t>www.gamersexperience.com</a:t>
            </a:r>
            <a:r>
              <a:rPr lang="en-US" sz="1000" dirty="0">
                <a:latin typeface="OpenDyslexic" charset="0"/>
                <a:ea typeface="OpenDyslexic" charset="0"/>
                <a:cs typeface="OpenDyslexic" charset="0"/>
              </a:rPr>
              <a:t>/colorblind-accessibility-in-video-games-is-the-industry-heading-in-the-right-direction/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81" y="4678796"/>
            <a:ext cx="4902200" cy="1955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62781" y="6176963"/>
            <a:ext cx="31426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OpenDyslexic" charset="0"/>
                <a:ea typeface="OpenDyslexic" charset="0"/>
                <a:cs typeface="OpenDyslexic" charset="0"/>
              </a:rPr>
              <a:t>https://</a:t>
            </a:r>
            <a:r>
              <a:rPr lang="en-US" sz="1100" dirty="0" err="1">
                <a:latin typeface="OpenDyslexic" charset="0"/>
                <a:ea typeface="OpenDyslexic" charset="0"/>
                <a:cs typeface="OpenDyslexic" charset="0"/>
              </a:rPr>
              <a:t>www.mathworks.com</a:t>
            </a:r>
            <a:r>
              <a:rPr lang="en-US" sz="1100" dirty="0">
                <a:latin typeface="OpenDyslexic" charset="0"/>
                <a:ea typeface="OpenDyslexic" charset="0"/>
                <a:cs typeface="OpenDyslexic" charset="0"/>
              </a:rPr>
              <a:t>/discovery/edge-</a:t>
            </a:r>
            <a:r>
              <a:rPr lang="en-US" sz="1100" dirty="0" err="1">
                <a:latin typeface="OpenDyslexic" charset="0"/>
                <a:ea typeface="OpenDyslexic" charset="0"/>
                <a:cs typeface="OpenDyslexic" charset="0"/>
              </a:rPr>
              <a:t>detection.html</a:t>
            </a:r>
            <a:endParaRPr lang="en-US" sz="1100" dirty="0">
              <a:latin typeface="OpenDyslexic" charset="0"/>
              <a:ea typeface="OpenDyslexic" charset="0"/>
              <a:cs typeface="OpenDyslexic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85162" y="4001294"/>
            <a:ext cx="5368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OpenDyslexic" charset="0"/>
                <a:ea typeface="OpenDyslexic" charset="0"/>
                <a:cs typeface="OpenDyslexic" charset="0"/>
              </a:rPr>
              <a:t>A different implementation of color reassignment.</a:t>
            </a:r>
            <a:endParaRPr lang="en-US" sz="2400" dirty="0">
              <a:latin typeface="OpenDyslexic" charset="0"/>
              <a:ea typeface="OpenDyslexic" charset="0"/>
              <a:cs typeface="OpenDyslexic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8382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695" y="2055813"/>
            <a:ext cx="7297305" cy="8404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693" y="3068795"/>
            <a:ext cx="7297307" cy="860918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D9ED9-C940-104D-9BF7-A8B7979422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38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9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Reassignment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Slightly adjust the colors of the pixels in each cluster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838200" cy="6858000"/>
          </a:xfrm>
          <a:prstGeom prst="rect">
            <a:avLst/>
          </a:prstGeom>
          <a:solidFill>
            <a:srgbClr val="FF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D9ED9-C940-104D-9BF7-A8B79794225D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240" y="2894171"/>
            <a:ext cx="3810000" cy="381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0" y="2894171"/>
            <a:ext cx="3810000" cy="3810000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8" idx="3"/>
            <a:endCxn id="7" idx="1"/>
          </p:cNvCxnSpPr>
          <p:nvPr/>
        </p:nvCxnSpPr>
        <p:spPr>
          <a:xfrm>
            <a:off x="5283200" y="4799171"/>
            <a:ext cx="209804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06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9D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Reassignment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838200" cy="6858000"/>
          </a:xfrm>
          <a:prstGeom prst="rect">
            <a:avLst/>
          </a:prstGeom>
          <a:solidFill>
            <a:srgbClr val="FF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D9ED9-C940-104D-9BF7-A8B79794225D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54" y="2084547"/>
            <a:ext cx="3810000" cy="3810000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8" idx="3"/>
          </p:cNvCxnSpPr>
          <p:nvPr/>
        </p:nvCxnSpPr>
        <p:spPr>
          <a:xfrm>
            <a:off x="5218654" y="3989547"/>
            <a:ext cx="209804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694" y="2055813"/>
            <a:ext cx="3810000" cy="381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54" y="2084547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8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Draw thin edges </a:t>
            </a:r>
            <a:r>
              <a:rPr lang="en-US" smtClean="0"/>
              <a:t>between clusters</a:t>
            </a:r>
            <a:endParaRPr lang="en-US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9478938"/>
              </p:ext>
            </p:extLst>
          </p:nvPr>
        </p:nvGraphicFramePr>
        <p:xfrm>
          <a:off x="-101600" y="0"/>
          <a:ext cx="939800" cy="6946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800"/>
              </a:tblGrid>
              <a:tr h="694690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50" y="3087654"/>
            <a:ext cx="3429828" cy="3429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389" y="3087654"/>
            <a:ext cx="3429828" cy="34298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949" y="3087654"/>
            <a:ext cx="3429828" cy="342982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D9ED9-C940-104D-9BF7-A8B79794225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1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and </a:t>
            </a:r>
            <a:r>
              <a:rPr lang="en-US" dirty="0" smtClean="0"/>
              <a:t>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86600" cy="4351338"/>
          </a:xfrm>
        </p:spPr>
        <p:txBody>
          <a:bodyPr/>
          <a:lstStyle/>
          <a:p>
            <a:r>
              <a:rPr lang="en-US" dirty="0" smtClean="0"/>
              <a:t>Non-representative data</a:t>
            </a:r>
          </a:p>
          <a:p>
            <a:r>
              <a:rPr lang="en-US" dirty="0" smtClean="0"/>
              <a:t>No expert opinions</a:t>
            </a:r>
          </a:p>
          <a:p>
            <a:r>
              <a:rPr lang="en-US" dirty="0" smtClean="0"/>
              <a:t>No user feedback</a:t>
            </a:r>
          </a:p>
          <a:p>
            <a:r>
              <a:rPr lang="en-US" dirty="0"/>
              <a:t>Supervised learning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709" y="2642178"/>
            <a:ext cx="4892963" cy="36697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37481" y="6311900"/>
            <a:ext cx="53894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OpenDyslexic" charset="0"/>
                <a:ea typeface="OpenDyslexic" charset="0"/>
                <a:cs typeface="OpenDyslexic" charset="0"/>
              </a:rPr>
              <a:t>https://</a:t>
            </a:r>
            <a:r>
              <a:rPr lang="en-US" sz="1100" dirty="0" err="1">
                <a:latin typeface="OpenDyslexic" charset="0"/>
                <a:ea typeface="OpenDyslexic" charset="0"/>
                <a:cs typeface="OpenDyslexic" charset="0"/>
              </a:rPr>
              <a:t>www.amazon.com</a:t>
            </a:r>
            <a:r>
              <a:rPr lang="en-US" sz="1100" dirty="0">
                <a:latin typeface="OpenDyslexic" charset="0"/>
                <a:ea typeface="OpenDyslexic" charset="0"/>
                <a:cs typeface="OpenDyslexic" charset="0"/>
              </a:rPr>
              <a:t>/KANEHARA-Ishihara-Chart-Deficiency-Plates/</a:t>
            </a:r>
            <a:r>
              <a:rPr lang="en-US" sz="1100" dirty="0" err="1">
                <a:latin typeface="OpenDyslexic" charset="0"/>
                <a:ea typeface="OpenDyslexic" charset="0"/>
                <a:cs typeface="OpenDyslexic" charset="0"/>
              </a:rPr>
              <a:t>dp</a:t>
            </a:r>
            <a:r>
              <a:rPr lang="en-US" sz="1100" dirty="0">
                <a:latin typeface="OpenDyslexic" charset="0"/>
                <a:ea typeface="OpenDyslexic" charset="0"/>
                <a:cs typeface="OpenDyslexic" charset="0"/>
              </a:rPr>
              <a:t>/B00MAVIR3Y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8382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D9ED9-C940-104D-9BF7-A8B79794225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95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[1] Ryan Cross. 2016. How </a:t>
            </a:r>
            <a:r>
              <a:rPr lang="en-US" sz="2000" dirty="0" err="1" smtClean="0"/>
              <a:t>EnChroma’s</a:t>
            </a:r>
            <a:r>
              <a:rPr lang="en-US" sz="2000" dirty="0" smtClean="0"/>
              <a:t> </a:t>
            </a:r>
            <a:r>
              <a:rPr lang="en-US" sz="2000" dirty="0"/>
              <a:t>Glasses Correct </a:t>
            </a:r>
            <a:r>
              <a:rPr lang="en-US" sz="2000" dirty="0" smtClean="0"/>
              <a:t>Color-Blindness</a:t>
            </a:r>
            <a:r>
              <a:rPr lang="en-US" sz="2000" dirty="0"/>
              <a:t>. (June 2016). https://</a:t>
            </a:r>
            <a:r>
              <a:rPr lang="en-US" sz="2000" dirty="0" smtClean="0"/>
              <a:t>www.technologyreview.com/s/601782/how-</a:t>
            </a:r>
            <a:r>
              <a:rPr lang="en-US" sz="2000" dirty="0" err="1" smtClean="0"/>
              <a:t>enchromas</a:t>
            </a:r>
            <a:r>
              <a:rPr lang="en-US" sz="2000" dirty="0" smtClean="0"/>
              <a:t>-glasses-correct-color-blindness</a:t>
            </a:r>
            <a:endParaRPr lang="en-US" sz="2000" dirty="0"/>
          </a:p>
          <a:p>
            <a:r>
              <a:rPr lang="en-US" sz="2000" dirty="0"/>
              <a:t>[2] </a:t>
            </a:r>
            <a:r>
              <a:rPr lang="en-US" sz="2000" dirty="0" err="1"/>
              <a:t>enchroma</a:t>
            </a:r>
            <a:r>
              <a:rPr lang="en-US" sz="2000" dirty="0"/>
              <a:t>. [n. d.]. Frequently Asked Questions. ([n. d.]). http://</a:t>
            </a:r>
            <a:r>
              <a:rPr lang="en-US" sz="2000" dirty="0" err="1" smtClean="0"/>
              <a:t>enchroma.com</a:t>
            </a:r>
            <a:r>
              <a:rPr lang="en-US" sz="2000" dirty="0" smtClean="0"/>
              <a:t>/contact-us</a:t>
            </a:r>
            <a:r>
              <a:rPr lang="en-US" sz="2000" dirty="0"/>
              <a:t>/</a:t>
            </a:r>
          </a:p>
          <a:p>
            <a:r>
              <a:rPr lang="en-US" sz="2000" dirty="0"/>
              <a:t>[3] National Eye Institute. 2015. Facts About Color Blindness. (February 2015</a:t>
            </a:r>
            <a:r>
              <a:rPr lang="en-US" sz="2000" dirty="0" smtClean="0"/>
              <a:t>). https</a:t>
            </a:r>
            <a:r>
              <a:rPr lang="en-US" sz="2000" dirty="0"/>
              <a:t>://</a:t>
            </a:r>
            <a:r>
              <a:rPr lang="en-US" sz="2000" dirty="0" err="1"/>
              <a:t>nei.nih.gov</a:t>
            </a:r>
            <a:r>
              <a:rPr lang="en-US" sz="2000" dirty="0"/>
              <a:t>/health/</a:t>
            </a:r>
            <a:r>
              <a:rPr lang="en-US" sz="2000" dirty="0" err="1"/>
              <a:t>color_blindness</a:t>
            </a:r>
            <a:r>
              <a:rPr lang="en-US" sz="2000" dirty="0"/>
              <a:t>/</a:t>
            </a:r>
            <a:r>
              <a:rPr lang="en-US" sz="2000" dirty="0" err="1"/>
              <a:t>facts_about</a:t>
            </a:r>
            <a:endParaRPr lang="en-US" sz="2000" dirty="0"/>
          </a:p>
          <a:p>
            <a:r>
              <a:rPr lang="en-US" sz="2000" dirty="0"/>
              <a:t>[4] Thales </a:t>
            </a:r>
            <a:r>
              <a:rPr lang="en-US" sz="2000" dirty="0" err="1"/>
              <a:t>Sehn</a:t>
            </a:r>
            <a:r>
              <a:rPr lang="en-US" sz="2000" dirty="0"/>
              <a:t> </a:t>
            </a:r>
            <a:r>
              <a:rPr lang="en-US" sz="2000" dirty="0" err="1"/>
              <a:t>K.űrting</a:t>
            </a:r>
            <a:r>
              <a:rPr lang="en-US" sz="2000" dirty="0"/>
              <a:t>. 2013. How K-Means algorithm works. (July 2013). https</a:t>
            </a:r>
            <a:r>
              <a:rPr lang="en-US" sz="2000" dirty="0" smtClean="0"/>
              <a:t>://</a:t>
            </a:r>
            <a:r>
              <a:rPr lang="en-US" sz="2000" dirty="0" err="1"/>
              <a:t>www.youtube.com</a:t>
            </a:r>
            <a:r>
              <a:rPr lang="en-US" sz="2000" dirty="0"/>
              <a:t>/</a:t>
            </a:r>
            <a:r>
              <a:rPr lang="en-US" sz="2000" dirty="0" err="1"/>
              <a:t>watch?v</a:t>
            </a:r>
            <a:r>
              <a:rPr lang="en-US" sz="2000" dirty="0"/>
              <a:t>=IuRb3y8qKX4</a:t>
            </a:r>
          </a:p>
          <a:p>
            <a:r>
              <a:rPr lang="en-US" sz="2000" dirty="0"/>
              <a:t>[5] Emily Singer. 2009. Color-Blind Monkeys Get Full Color Vision</a:t>
            </a:r>
            <a:r>
              <a:rPr lang="en-US" sz="2000" dirty="0" smtClean="0"/>
              <a:t>. (</a:t>
            </a:r>
            <a:r>
              <a:rPr lang="en-US" sz="2000" dirty="0"/>
              <a:t>September 2009). https://</a:t>
            </a:r>
            <a:r>
              <a:rPr lang="en-US" sz="2000" dirty="0" err="1" smtClean="0"/>
              <a:t>www.technologyreview.com</a:t>
            </a:r>
            <a:r>
              <a:rPr lang="en-US" sz="2000" dirty="0" smtClean="0"/>
              <a:t>/s/415339/color-blind-monkeys-get-full-color-vision</a:t>
            </a:r>
            <a:r>
              <a:rPr lang="en-US" sz="2000" dirty="0"/>
              <a:t>/</a:t>
            </a:r>
          </a:p>
          <a:p>
            <a:r>
              <a:rPr lang="en-US" sz="2000" dirty="0" smtClean="0"/>
              <a:t>https</a:t>
            </a:r>
            <a:r>
              <a:rPr lang="en-US" sz="2000" dirty="0"/>
              <a:t>://</a:t>
            </a:r>
            <a:r>
              <a:rPr lang="en-US" sz="2000" dirty="0" err="1"/>
              <a:t>opendyslexic.org</a:t>
            </a:r>
            <a:r>
              <a:rPr lang="en-US" sz="2000" dirty="0"/>
              <a:t>/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8382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D9ED9-C940-104D-9BF7-A8B79794225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Dr. Zhang &amp; Dr. </a:t>
            </a:r>
            <a:r>
              <a:rPr lang="en-US" dirty="0" err="1" smtClean="0"/>
              <a:t>Iyengar</a:t>
            </a:r>
            <a:endParaRPr lang="en-US" dirty="0" smtClean="0"/>
          </a:p>
          <a:p>
            <a:r>
              <a:rPr lang="en-US" dirty="0" smtClean="0"/>
              <a:t>Dr. </a:t>
            </a:r>
            <a:r>
              <a:rPr lang="en-US" dirty="0" err="1" smtClean="0"/>
              <a:t>Deppa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8382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D9ED9-C940-104D-9BF7-A8B79794225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508" y="1538923"/>
            <a:ext cx="9144000" cy="2387600"/>
          </a:xfrm>
        </p:spPr>
        <p:txBody>
          <a:bodyPr>
            <a:normAutofit/>
          </a:bodyPr>
          <a:lstStyle/>
          <a:p>
            <a:r>
              <a:rPr lang="en-US" sz="11500" smtClean="0"/>
              <a:t>Thank you!</a:t>
            </a:r>
            <a:endParaRPr lang="en-US" sz="115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07788" y="5416232"/>
            <a:ext cx="4490720" cy="1122680"/>
          </a:xfrm>
        </p:spPr>
        <p:txBody>
          <a:bodyPr/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JimmyJHickey</a:t>
            </a:r>
            <a:r>
              <a:rPr lang="en-US" dirty="0"/>
              <a:t>/Computer-Color-Blind-Correction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8382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D9ED9-C940-104D-9BF7-A8B79794225D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508" y="3999928"/>
            <a:ext cx="2538984" cy="253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5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019309" y="3917373"/>
            <a:ext cx="2722418" cy="26790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Blindness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507" y="3543300"/>
            <a:ext cx="3433243" cy="3433243"/>
          </a:xfrm>
        </p:spPr>
      </p:pic>
      <p:sp>
        <p:nvSpPr>
          <p:cNvPr id="9" name="TextBox 8"/>
          <p:cNvSpPr txBox="1"/>
          <p:nvPr/>
        </p:nvSpPr>
        <p:spPr>
          <a:xfrm>
            <a:off x="8198427" y="3080309"/>
            <a:ext cx="4218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OpenDyslexic" charset="0"/>
                <a:ea typeface="OpenDyslexic" charset="0"/>
                <a:cs typeface="OpenDyslexic" charset="0"/>
              </a:rPr>
              <a:t>http://</a:t>
            </a:r>
            <a:r>
              <a:rPr lang="en-US" sz="900" dirty="0" err="1">
                <a:latin typeface="OpenDyslexic" charset="0"/>
                <a:ea typeface="OpenDyslexic" charset="0"/>
                <a:cs typeface="OpenDyslexic" charset="0"/>
              </a:rPr>
              <a:t>hyperphysics.phy-astr.gsu.edu</a:t>
            </a:r>
            <a:r>
              <a:rPr lang="en-US" sz="900" dirty="0">
                <a:latin typeface="OpenDyslexic" charset="0"/>
                <a:ea typeface="OpenDyslexic" charset="0"/>
                <a:cs typeface="OpenDyslexic" charset="0"/>
              </a:rPr>
              <a:t>/</a:t>
            </a:r>
            <a:r>
              <a:rPr lang="en-US" sz="900" dirty="0" err="1">
                <a:latin typeface="OpenDyslexic" charset="0"/>
                <a:ea typeface="OpenDyslexic" charset="0"/>
                <a:cs typeface="OpenDyslexic" charset="0"/>
              </a:rPr>
              <a:t>hbase</a:t>
            </a:r>
            <a:r>
              <a:rPr lang="en-US" sz="900" dirty="0">
                <a:latin typeface="OpenDyslexic" charset="0"/>
                <a:ea typeface="OpenDyslexic" charset="0"/>
                <a:cs typeface="OpenDyslexic" charset="0"/>
              </a:rPr>
              <a:t>/vision/</a:t>
            </a:r>
            <a:r>
              <a:rPr lang="en-US" sz="900" dirty="0" err="1">
                <a:latin typeface="OpenDyslexic" charset="0"/>
                <a:ea typeface="OpenDyslexic" charset="0"/>
                <a:cs typeface="OpenDyslexic" charset="0"/>
              </a:rPr>
              <a:t>colcon.html</a:t>
            </a:r>
            <a:endParaRPr lang="en-US" sz="900" dirty="0">
              <a:latin typeface="OpenDyslexic" charset="0"/>
              <a:ea typeface="OpenDyslexic" charset="0"/>
              <a:cs typeface="OpenDyslexic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92312" y="6596390"/>
            <a:ext cx="3599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OpenDyslexic" charset="0"/>
                <a:ea typeface="OpenDyslexic" charset="0"/>
                <a:cs typeface="OpenDyslexic" charset="0"/>
              </a:rPr>
              <a:t>https://</a:t>
            </a:r>
            <a:r>
              <a:rPr lang="en-US" sz="1100" dirty="0" err="1">
                <a:latin typeface="OpenDyslexic" charset="0"/>
                <a:ea typeface="OpenDyslexic" charset="0"/>
                <a:cs typeface="OpenDyslexic" charset="0"/>
              </a:rPr>
              <a:t>en.wikipedia.org</a:t>
            </a:r>
            <a:r>
              <a:rPr lang="en-US" sz="1100" dirty="0">
                <a:latin typeface="OpenDyslexic" charset="0"/>
                <a:ea typeface="OpenDyslexic" charset="0"/>
                <a:cs typeface="OpenDyslexic" charset="0"/>
              </a:rPr>
              <a:t>/wiki/</a:t>
            </a:r>
            <a:r>
              <a:rPr lang="en-US" sz="1100" dirty="0" err="1">
                <a:latin typeface="OpenDyslexic" charset="0"/>
                <a:ea typeface="OpenDyslexic" charset="0"/>
                <a:cs typeface="OpenDyslexic" charset="0"/>
              </a:rPr>
              <a:t>Ishihara_test</a:t>
            </a:r>
            <a:endParaRPr lang="en-US" sz="1100" dirty="0">
              <a:latin typeface="OpenDyslexic" charset="0"/>
              <a:ea typeface="OpenDyslexic" charset="0"/>
              <a:cs typeface="OpenDyslexic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996884"/>
            <a:ext cx="7245927" cy="373031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52500" y="2735274"/>
            <a:ext cx="37490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OpenDyslexic" charset="0"/>
                <a:ea typeface="OpenDyslexic" charset="0"/>
                <a:cs typeface="OpenDyslexic" charset="0"/>
              </a:rPr>
              <a:t>https://</a:t>
            </a:r>
            <a:r>
              <a:rPr lang="en-US" sz="1100" dirty="0" err="1">
                <a:latin typeface="OpenDyslexic" charset="0"/>
                <a:ea typeface="OpenDyslexic" charset="0"/>
                <a:cs typeface="OpenDyslexic" charset="0"/>
              </a:rPr>
              <a:t>askabiologist.asu.edu</a:t>
            </a:r>
            <a:r>
              <a:rPr lang="en-US" sz="1100" dirty="0">
                <a:latin typeface="OpenDyslexic" charset="0"/>
                <a:ea typeface="OpenDyslexic" charset="0"/>
                <a:cs typeface="OpenDyslexic" charset="0"/>
              </a:rPr>
              <a:t>/rods-and-cones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8200" y="1804250"/>
            <a:ext cx="65809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OpenDyslexic" charset="0"/>
                <a:ea typeface="OpenDyslexic" charset="0"/>
                <a:cs typeface="OpenDyslexic" charset="0"/>
              </a:rPr>
              <a:t>We can still see colors!</a:t>
            </a:r>
            <a:endParaRPr lang="en-US" sz="4000" dirty="0">
              <a:latin typeface="OpenDyslexic" charset="0"/>
              <a:ea typeface="OpenDyslexic" charset="0"/>
              <a:cs typeface="OpenDyslexic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950" y="22902"/>
            <a:ext cx="4749800" cy="291893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0"/>
            <a:ext cx="8382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D9ED9-C940-104D-9BF7-A8B7979422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8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Solutions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8545945" cy="4782993"/>
          </a:xfrm>
        </p:spPr>
        <p:txBody>
          <a:bodyPr>
            <a:normAutofit/>
          </a:bodyPr>
          <a:lstStyle/>
          <a:p>
            <a:r>
              <a:rPr lang="en-US" dirty="0" smtClean="0"/>
              <a:t>Glasses</a:t>
            </a:r>
          </a:p>
          <a:p>
            <a:r>
              <a:rPr lang="en-US" dirty="0" smtClean="0"/>
              <a:t>Gene Therapy?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8382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040" y="1825625"/>
            <a:ext cx="3911600" cy="1206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535" y="3429490"/>
            <a:ext cx="4941650" cy="3179128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D9ED9-C940-104D-9BF7-A8B7979422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4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782993"/>
          </a:xfrm>
        </p:spPr>
        <p:txBody>
          <a:bodyPr>
            <a:normAutofit/>
          </a:bodyPr>
          <a:lstStyle/>
          <a:p>
            <a:r>
              <a:rPr lang="en-US" dirty="0" smtClean="0"/>
              <a:t>Identify colorblind problem areas</a:t>
            </a:r>
          </a:p>
          <a:p>
            <a:r>
              <a:rPr lang="en-US" dirty="0" smtClean="0"/>
              <a:t>Correct these issues without losing much information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8382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D9ED9-C940-104D-9BF7-A8B7979422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9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Creation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16000" y="1544320"/>
            <a:ext cx="514096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 smtClean="0">
                <a:latin typeface="OpenDyslexic" charset="0"/>
                <a:ea typeface="OpenDyslexic" charset="0"/>
                <a:cs typeface="OpenDyslexic" charset="0"/>
              </a:rPr>
              <a:t>Data created rather than using Ishihara test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>
                <a:latin typeface="OpenDyslexic" charset="0"/>
                <a:ea typeface="OpenDyslexic" charset="0"/>
                <a:cs typeface="OpenDyslexic" charset="0"/>
              </a:rPr>
              <a:t>Drawn using Adobe Photoshop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>
                <a:latin typeface="OpenDyslexic" charset="0"/>
                <a:ea typeface="OpenDyslexic" charset="0"/>
                <a:cs typeface="OpenDyslexic" charset="0"/>
              </a:rPr>
              <a:t>Images with many color combinations</a:t>
            </a:r>
            <a:endParaRPr lang="en-US" sz="3200" dirty="0">
              <a:latin typeface="OpenDyslexic" charset="0"/>
              <a:ea typeface="OpenDyslexic" charset="0"/>
              <a:cs typeface="OpenDyslexic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960" y="771523"/>
            <a:ext cx="2874818" cy="287481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960" y="3646341"/>
            <a:ext cx="2874818" cy="287481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778" y="3646341"/>
            <a:ext cx="2874818" cy="28748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778" y="771523"/>
            <a:ext cx="2874818" cy="287481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0391"/>
            <a:ext cx="8382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D9ED9-C940-104D-9BF7-A8B7979422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8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900555" cy="4351338"/>
          </a:xfrm>
        </p:spPr>
        <p:txBody>
          <a:bodyPr/>
          <a:lstStyle/>
          <a:p>
            <a:r>
              <a:rPr lang="en-US" dirty="0" smtClean="0"/>
              <a:t>Unsupervised learning pattern recognition</a:t>
            </a:r>
          </a:p>
          <a:p>
            <a:r>
              <a:rPr lang="en-US" dirty="0" smtClean="0"/>
              <a:t>Examine RGB value of each pixel in an </a:t>
            </a:r>
            <a:r>
              <a:rPr lang="en-US" dirty="0" smtClean="0"/>
              <a:t>image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634" y="0"/>
            <a:ext cx="3528703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65125" y="6311900"/>
            <a:ext cx="26185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OpenDyslexic" charset="0"/>
                <a:ea typeface="OpenDyslexic" charset="0"/>
                <a:cs typeface="OpenDyslexic" charset="0"/>
              </a:rPr>
              <a:t>https://</a:t>
            </a:r>
            <a:r>
              <a:rPr lang="en-US" sz="1100" dirty="0" err="1">
                <a:latin typeface="OpenDyslexic" charset="0"/>
                <a:ea typeface="OpenDyslexic" charset="0"/>
                <a:cs typeface="OpenDyslexic" charset="0"/>
              </a:rPr>
              <a:t>chrismarkland.wordpress.com</a:t>
            </a:r>
            <a:r>
              <a:rPr lang="en-US" sz="1100" dirty="0">
                <a:latin typeface="OpenDyslexic" charset="0"/>
                <a:ea typeface="OpenDyslexic" charset="0"/>
                <a:cs typeface="OpenDyslexic" charset="0"/>
              </a:rPr>
              <a:t>/2012/02/28/map-specific/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0391"/>
            <a:ext cx="8382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D9ED9-C940-104D-9BF7-A8B7979422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77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chemeClr val="accent6"/>
          </a:fgClr>
          <a:bgClr>
            <a:srgbClr val="70C84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/>
          <p:cNvCxnSpPr/>
          <p:nvPr/>
        </p:nvCxnSpPr>
        <p:spPr>
          <a:xfrm>
            <a:off x="9009412" y="5103372"/>
            <a:ext cx="459796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Noise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594428"/>
            <a:ext cx="100826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mean = 0</a:t>
            </a:r>
          </a:p>
          <a:p>
            <a:r>
              <a:rPr lang="en-US" sz="3600" dirty="0" err="1" smtClean="0">
                <a:latin typeface="Courier" charset="0"/>
                <a:ea typeface="Courier" charset="0"/>
                <a:cs typeface="Courier" charset="0"/>
              </a:rPr>
              <a:t>sd</a:t>
            </a:r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 = 3</a:t>
            </a:r>
          </a:p>
          <a:p>
            <a:r>
              <a:rPr lang="en-US" sz="3600" dirty="0" err="1" smtClean="0">
                <a:latin typeface="Courier" charset="0"/>
                <a:ea typeface="Courier" charset="0"/>
                <a:cs typeface="Courier" charset="0"/>
              </a:rPr>
              <a:t>np.ceil</a:t>
            </a:r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600" dirty="0" err="1" smtClean="0">
                <a:latin typeface="Courier" charset="0"/>
                <a:ea typeface="Courier" charset="0"/>
                <a:cs typeface="Courier" charset="0"/>
              </a:rPr>
              <a:t>np.random.normal</a:t>
            </a:r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(mean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600" dirty="0" err="1">
                <a:latin typeface="Courier" charset="0"/>
                <a:ea typeface="Courier" charset="0"/>
                <a:cs typeface="Courier" charset="0"/>
              </a:rPr>
              <a:t>sd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))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317" y="3831212"/>
            <a:ext cx="2544321" cy="254432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838200" cy="6858000"/>
          </a:xfrm>
          <a:prstGeom prst="rect">
            <a:avLst/>
          </a:prstGeom>
          <a:pattFill prst="pct75">
            <a:fgClr>
              <a:schemeClr val="accent2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D9ED9-C940-104D-9BF7-A8B79794225D}" type="slidenum">
              <a:rPr lang="en-US" smtClean="0"/>
              <a:t>7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31215"/>
            <a:ext cx="2544321" cy="25443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208" y="3831212"/>
            <a:ext cx="2544321" cy="25443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516" y="3831212"/>
            <a:ext cx="2544321" cy="2544321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endCxn id="7" idx="1"/>
          </p:cNvCxnSpPr>
          <p:nvPr/>
        </p:nvCxnSpPr>
        <p:spPr>
          <a:xfrm>
            <a:off x="3382521" y="5103372"/>
            <a:ext cx="459796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7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Randomly </a:t>
            </a:r>
            <a:r>
              <a:rPr lang="en-US" dirty="0"/>
              <a:t>select a mean for each cluster</a:t>
            </a:r>
            <a:r>
              <a:rPr lang="en-US" dirty="0" smtClean="0"/>
              <a:t>. 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Classify </a:t>
            </a:r>
            <a:r>
              <a:rPr lang="en-US" dirty="0"/>
              <a:t>each piece of data according to each </a:t>
            </a:r>
            <a:r>
              <a:rPr lang="en-US" dirty="0" smtClean="0"/>
              <a:t>mean.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Use </a:t>
            </a:r>
            <a:r>
              <a:rPr lang="en-US" dirty="0"/>
              <a:t>these new classifications to </a:t>
            </a:r>
            <a:r>
              <a:rPr lang="en-US" dirty="0" err="1"/>
              <a:t>recompute</a:t>
            </a:r>
            <a:r>
              <a:rPr lang="en-US" dirty="0"/>
              <a:t> the mean of each cluster</a:t>
            </a:r>
            <a:r>
              <a:rPr lang="en-US" dirty="0" smtClean="0"/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Repeat 2 &amp; 3 until </a:t>
            </a:r>
            <a:r>
              <a:rPr lang="en-US" dirty="0"/>
              <a:t>the clusters </a:t>
            </a:r>
            <a:r>
              <a:rPr lang="en-US" dirty="0" smtClean="0"/>
              <a:t>converge.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838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D9ED9-C940-104D-9BF7-A8B79794225D}" type="slidenum">
              <a:rPr lang="en-US" smtClean="0">
                <a:solidFill>
                  <a:schemeClr val="bg1"/>
                </a:solidFill>
              </a:rPr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93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Clustering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838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35" y="3148427"/>
            <a:ext cx="3573188" cy="35731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349" y="3148427"/>
            <a:ext cx="3573188" cy="35731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892" y="3148427"/>
            <a:ext cx="3573188" cy="3573188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Clusters changed to black and white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D9ED9-C940-104D-9BF7-A8B79794225D}" type="slidenum">
              <a:rPr lang="en-US" smtClean="0">
                <a:solidFill>
                  <a:schemeClr val="bg1"/>
                </a:solidFill>
              </a:rPr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70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1679</TotalTime>
  <Words>352</Words>
  <Application>Microsoft Macintosh PowerPoint</Application>
  <PresentationFormat>Widescreen</PresentationFormat>
  <Paragraphs>80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Courier</vt:lpstr>
      <vt:lpstr>OpenDyslexic</vt:lpstr>
      <vt:lpstr>Arial</vt:lpstr>
      <vt:lpstr>Office Theme</vt:lpstr>
      <vt:lpstr>Machine Learning Algorithms to Correct Images  to Help the Color Blind</vt:lpstr>
      <vt:lpstr>Color Blindness</vt:lpstr>
      <vt:lpstr>Current Solutions</vt:lpstr>
      <vt:lpstr>Goals</vt:lpstr>
      <vt:lpstr>Data Creation</vt:lpstr>
      <vt:lpstr>Color Detection</vt:lpstr>
      <vt:lpstr>Adding Noise</vt:lpstr>
      <vt:lpstr>K-Means Clustering</vt:lpstr>
      <vt:lpstr>K-Means Clustering</vt:lpstr>
      <vt:lpstr>Color Correction</vt:lpstr>
      <vt:lpstr>Color Reassignment</vt:lpstr>
      <vt:lpstr>Color Reassignment</vt:lpstr>
      <vt:lpstr>Edge Detection</vt:lpstr>
      <vt:lpstr>Limitations and Improvements</vt:lpstr>
      <vt:lpstr>References</vt:lpstr>
      <vt:lpstr>Acknowledgements</vt:lpstr>
      <vt:lpstr>Thank you!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Corrected Color Blindness</dc:title>
  <dc:creator>Hickey, James J</dc:creator>
  <cp:lastModifiedBy>Hickey, James J</cp:lastModifiedBy>
  <cp:revision>59</cp:revision>
  <dcterms:created xsi:type="dcterms:W3CDTF">2018-02-11T18:07:12Z</dcterms:created>
  <dcterms:modified xsi:type="dcterms:W3CDTF">2018-04-25T02:13:00Z</dcterms:modified>
</cp:coreProperties>
</file>